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293" r:id="rId2"/>
    <p:sldId id="256" r:id="rId3"/>
    <p:sldId id="257" r:id="rId4"/>
    <p:sldId id="258" r:id="rId5"/>
    <p:sldId id="259" r:id="rId6"/>
    <p:sldId id="260" r:id="rId7"/>
    <p:sldId id="261" r:id="rId8"/>
    <p:sldId id="282" r:id="rId9"/>
    <p:sldId id="262" r:id="rId10"/>
    <p:sldId id="263" r:id="rId11"/>
    <p:sldId id="264" r:id="rId12"/>
    <p:sldId id="265" r:id="rId13"/>
    <p:sldId id="266" r:id="rId14"/>
    <p:sldId id="283" r:id="rId15"/>
    <p:sldId id="267" r:id="rId16"/>
    <p:sldId id="268" r:id="rId17"/>
    <p:sldId id="269" r:id="rId18"/>
    <p:sldId id="270" r:id="rId19"/>
    <p:sldId id="271" r:id="rId20"/>
    <p:sldId id="284" r:id="rId21"/>
    <p:sldId id="272" r:id="rId22"/>
    <p:sldId id="273" r:id="rId23"/>
    <p:sldId id="274" r:id="rId24"/>
    <p:sldId id="275" r:id="rId25"/>
    <p:sldId id="276" r:id="rId26"/>
    <p:sldId id="285" r:id="rId27"/>
    <p:sldId id="277" r:id="rId28"/>
    <p:sldId id="278" r:id="rId29"/>
    <p:sldId id="279" r:id="rId30"/>
    <p:sldId id="280" r:id="rId31"/>
    <p:sldId id="281" r:id="rId32"/>
    <p:sldId id="291" r:id="rId33"/>
    <p:sldId id="286" r:id="rId34"/>
    <p:sldId id="287" r:id="rId35"/>
    <p:sldId id="288" r:id="rId36"/>
    <p:sldId id="289" r:id="rId37"/>
    <p:sldId id="290" r:id="rId38"/>
    <p:sldId id="292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41" autoAdjust="0"/>
  </p:normalViewPr>
  <p:slideViewPr>
    <p:cSldViewPr>
      <p:cViewPr varScale="1">
        <p:scale>
          <a:sx n="104" d="100"/>
          <a:sy n="104" d="100"/>
        </p:scale>
        <p:origin x="-182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16A7B7-33A8-4C7F-A39F-D81249C7B5A2}" type="datetimeFigureOut">
              <a:rPr lang="ru-RU" smtClean="0"/>
              <a:t>25.12.2017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B7298-A2BA-4EB9-8B7C-F1110F896B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25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AB7298-A2BA-4EB9-8B7C-F1110F896B3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559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5581A-901D-4913-8406-493A5F9081E3}" type="datetimeFigureOut">
              <a:rPr lang="ru-RU" smtClean="0"/>
              <a:t>25.12.2017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1F20B-5059-4BBA-A309-EDDBDC3430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163208"/>
            <a:ext cx="7886698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6.xml"/><Relationship Id="rId18" Type="http://schemas.openxmlformats.org/officeDocument/2006/relationships/slide" Target="slide22.xml"/><Relationship Id="rId26" Type="http://schemas.openxmlformats.org/officeDocument/2006/relationships/slide" Target="slide31.xml"/><Relationship Id="rId3" Type="http://schemas.openxmlformats.org/officeDocument/2006/relationships/slide" Target="slide4.xml"/><Relationship Id="rId21" Type="http://schemas.openxmlformats.org/officeDocument/2006/relationships/slide" Target="slide25.xml"/><Relationship Id="rId34" Type="http://schemas.openxmlformats.org/officeDocument/2006/relationships/slide" Target="slide35.xml"/><Relationship Id="rId7" Type="http://schemas.openxmlformats.org/officeDocument/2006/relationships/slide" Target="slide9.xml"/><Relationship Id="rId12" Type="http://schemas.openxmlformats.org/officeDocument/2006/relationships/slide" Target="slide15.xml"/><Relationship Id="rId17" Type="http://schemas.openxmlformats.org/officeDocument/2006/relationships/slide" Target="slide21.xml"/><Relationship Id="rId25" Type="http://schemas.openxmlformats.org/officeDocument/2006/relationships/slide" Target="slide30.xml"/><Relationship Id="rId33" Type="http://schemas.openxmlformats.org/officeDocument/2006/relationships/slide" Target="slide34.xml"/><Relationship Id="rId38" Type="http://schemas.openxmlformats.org/officeDocument/2006/relationships/slide" Target="slide39.xml"/><Relationship Id="rId2" Type="http://schemas.openxmlformats.org/officeDocument/2006/relationships/slide" Target="slide3.xml"/><Relationship Id="rId16" Type="http://schemas.openxmlformats.org/officeDocument/2006/relationships/slide" Target="slide19.xml"/><Relationship Id="rId20" Type="http://schemas.openxmlformats.org/officeDocument/2006/relationships/slide" Target="slide24.xml"/><Relationship Id="rId29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24" Type="http://schemas.openxmlformats.org/officeDocument/2006/relationships/slide" Target="slide29.xml"/><Relationship Id="rId32" Type="http://schemas.openxmlformats.org/officeDocument/2006/relationships/slide" Target="slide33.xml"/><Relationship Id="rId37" Type="http://schemas.openxmlformats.org/officeDocument/2006/relationships/slide" Target="slide38.xml"/><Relationship Id="rId5" Type="http://schemas.openxmlformats.org/officeDocument/2006/relationships/slide" Target="slide6.xml"/><Relationship Id="rId15" Type="http://schemas.openxmlformats.org/officeDocument/2006/relationships/slide" Target="slide18.xml"/><Relationship Id="rId23" Type="http://schemas.openxmlformats.org/officeDocument/2006/relationships/slide" Target="slide28.xml"/><Relationship Id="rId28" Type="http://schemas.openxmlformats.org/officeDocument/2006/relationships/slide" Target="slide14.xml"/><Relationship Id="rId36" Type="http://schemas.openxmlformats.org/officeDocument/2006/relationships/slide" Target="slide37.xml"/><Relationship Id="rId10" Type="http://schemas.openxmlformats.org/officeDocument/2006/relationships/slide" Target="slide12.xml"/><Relationship Id="rId19" Type="http://schemas.openxmlformats.org/officeDocument/2006/relationships/slide" Target="slide23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1.xml"/><Relationship Id="rId14" Type="http://schemas.openxmlformats.org/officeDocument/2006/relationships/slide" Target="slide17.xml"/><Relationship Id="rId22" Type="http://schemas.openxmlformats.org/officeDocument/2006/relationships/slide" Target="slide27.xml"/><Relationship Id="rId27" Type="http://schemas.openxmlformats.org/officeDocument/2006/relationships/slide" Target="slide8.xml"/><Relationship Id="rId30" Type="http://schemas.openxmlformats.org/officeDocument/2006/relationships/slide" Target="slide26.xml"/><Relationship Id="rId35" Type="http://schemas.openxmlformats.org/officeDocument/2006/relationships/slide" Target="slide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439652" y="1340768"/>
            <a:ext cx="6264696" cy="4176464"/>
            <a:chOff x="1439652" y="1340768"/>
            <a:chExt cx="6264696" cy="4176464"/>
          </a:xfrm>
        </p:grpSpPr>
        <p:sp>
          <p:nvSpPr>
            <p:cNvPr id="5" name="Скругленный прямоугольник 4">
              <a:hlinkClick r:id="rId3" action="ppaction://hlinksldjump"/>
            </p:cNvPr>
            <p:cNvSpPr/>
            <p:nvPr/>
          </p:nvSpPr>
          <p:spPr>
            <a:xfrm>
              <a:off x="1439652" y="1340768"/>
              <a:ext cx="6264696" cy="4176464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dirty="0"/>
            </a:p>
          </p:txBody>
        </p:sp>
        <p:sp>
          <p:nvSpPr>
            <p:cNvPr id="4" name="TextBox 3">
              <a:hlinkClick r:id="rId3" action="ppaction://hlinksldjump"/>
            </p:cNvPr>
            <p:cNvSpPr txBox="1"/>
            <p:nvPr/>
          </p:nvSpPr>
          <p:spPr>
            <a:xfrm>
              <a:off x="2051720" y="2028617"/>
              <a:ext cx="5040560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88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Хайпим баллы</a:t>
              </a:r>
              <a:endParaRPr lang="ru-RU" sz="8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201750" y="5637147"/>
            <a:ext cx="6740500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noFill/>
                <a:effectLst>
                  <a:reflection blurRad="12700" stA="50000" endPos="50000" dist="5000" dir="5400000" sy="-100000" rotWithShape="0"/>
                </a:effectLst>
              </a:rPr>
              <a:t>ГБПОУ «Моздокский аграрно-промышленный техникум» </a:t>
            </a:r>
          </a:p>
          <a:p>
            <a:pPr algn="ctr"/>
            <a:r>
              <a:rPr lang="ru-RU" b="1" cap="all" dirty="0" smtClean="0"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noFill/>
                <a:effectLst>
                  <a:reflection blurRad="12700" stA="50000" endPos="50000" dist="5000" dir="5400000" sy="-100000" rotWithShape="0"/>
                </a:effectLst>
              </a:rPr>
              <a:t>Составил преподаватель информатики</a:t>
            </a:r>
          </a:p>
          <a:p>
            <a:pPr algn="ctr"/>
            <a:r>
              <a:rPr lang="ru-RU" b="1" cap="all" dirty="0" smtClean="0">
                <a:ln w="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noFill/>
                <a:effectLst>
                  <a:reflection blurRad="12700" stA="50000" endPos="50000" dist="5000" dir="5400000" sy="-100000" rotWithShape="0"/>
                </a:effectLst>
              </a:rPr>
              <a:t>Кадиев А. В.</a:t>
            </a:r>
          </a:p>
          <a:p>
            <a:pPr algn="ctr"/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80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257854" y="419114"/>
            <a:ext cx="2628292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Программы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2809875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Компьютерное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программное обеспечение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помощью которого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операционная система получает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доступ к аппаратному обеспечению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некоторого устройства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4578" y="4221088"/>
            <a:ext cx="177484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драйвер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821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1502" y="4400062"/>
            <a:ext cx="762099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С++		  </a:t>
            </a:r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Delphi	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	</a:t>
            </a:r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Basic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257854" y="419114"/>
            <a:ext cx="2628292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Программы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2564904"/>
            <a:ext cx="83529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Языком программирования называется фиксированная система обозначений и правил для описания алгоритмов и структур данных. Укажите программу, которая не является языком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программирования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88472" y="4400063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HTML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88472" y="4400063"/>
            <a:ext cx="1186543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HTML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7521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257854" y="419114"/>
            <a:ext cx="2628292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Программы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2809875"/>
            <a:ext cx="8280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Каждый файл имеет расширение. Расширение указывает на тип файла (в какой программе был создан файл). Укажите расширение файла, которое не относится к текстовым редакторам?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08267" y="4437047"/>
            <a:ext cx="96051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.odt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03867" y="4437047"/>
            <a:ext cx="97507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.psd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5416" y="4437047"/>
            <a:ext cx="98135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.doc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688" y="4437047"/>
            <a:ext cx="87126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.txt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454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8" presetClass="exit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257854" y="419114"/>
            <a:ext cx="2628292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Программы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5536" y="270892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Браузер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программа для просмотра веб-сайтов, то есть для запроса веб-страниц, их обработки, вывода и перехода от одной страницы к другой. Какой браузер не существует?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07464" y="4044297"/>
            <a:ext cx="2796984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Google </a:t>
            </a:r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Grome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1539" y="4532132"/>
            <a:ext cx="383290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Netscape Navigator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9552" y="4532132"/>
            <a:ext cx="241681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Tor </a:t>
            </a:r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Browser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4044297"/>
            <a:ext cx="301512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Mozilla Firefox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011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8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9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6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24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25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30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31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257854" y="419114"/>
            <a:ext cx="2628292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Программы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70892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создания и редактирования графических файлов существует два вида графических редакторов: векторный и растровый. Укажите векторный графический редактор?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64580" y="4044297"/>
            <a:ext cx="223509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Corel Draw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8579" y="4503875"/>
            <a:ext cx="343414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Adobe Photoshop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35683" y="4503875"/>
            <a:ext cx="115999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Paint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9552" y="4044297"/>
            <a:ext cx="1127232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Gimp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748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0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ограммы 10"/>
          <p:cNvSpPr>
            <a:spLocks noGrp="1"/>
          </p:cNvSpPr>
          <p:nvPr>
            <p:ph type="title"/>
          </p:nvPr>
        </p:nvSpPr>
        <p:spPr>
          <a:xfrm>
            <a:off x="3518883" y="419114"/>
            <a:ext cx="2106234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Интернет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31540" y="270892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Какая компьютерная сеть, созданная в 1969 году Агентством Министерства обороны США, </a:t>
            </a:r>
            <a:endParaRPr lang="en-US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стала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прототипом сети Интернет?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8962" y="4149080"/>
            <a:ext cx="182607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ARPANET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52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97820" y="2708920"/>
            <a:ext cx="5948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празднуют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Интернета в России?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6754" y="1628800"/>
            <a:ext cx="29905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любят праздники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Заголовок 3"/>
          <p:cNvSpPr>
            <a:spLocks noGrp="1"/>
          </p:cNvSpPr>
          <p:nvPr>
            <p:ph type="title"/>
          </p:nvPr>
        </p:nvSpPr>
        <p:spPr>
          <a:xfrm flipH="1">
            <a:off x="1214881" y="548680"/>
            <a:ext cx="6714238" cy="75713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Игра со зрителями</a:t>
            </a:r>
            <a:endParaRPr lang="ru-RU" sz="4800" b="1" cap="all" dirty="0">
              <a:ln w="9000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3167" y="3615407"/>
            <a:ext cx="247766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 сентября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8581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518883" y="419114"/>
            <a:ext cx="2106234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Интернет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395536" y="2570128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Многие публикуя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Интернете свой адрес электронной почты, часто указывают его в виде 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ivanov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&lt;собака&gt;mail.ru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ivanov@mail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&lt;точка&gt;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предлагая при посылке письма заменить русские слова соответствующими символами. Почему?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35710" y="4509120"/>
            <a:ext cx="4272580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защиты от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спама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095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518883" y="419114"/>
            <a:ext cx="2106234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Интернет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31540" y="27089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Знаете ли вы, что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первым проданным товаром на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r>
              <a:rPr lang="en-US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3212976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4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Первым предметом, проданным на </a:t>
            </a:r>
            <a:r>
              <a:rPr lang="en-US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eBay</a:t>
            </a:r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1600" b="1" spc="4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была неисправная лазерная </a:t>
            </a:r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указка основателя аукциона. </a:t>
            </a:r>
            <a:r>
              <a:rPr lang="ru-RU" sz="1600" b="1" spc="4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Связавшись с </a:t>
            </a:r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покупателем у него спросили, </a:t>
            </a:r>
          </a:p>
          <a:p>
            <a:pPr algn="ctr"/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1600" b="1" spc="4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поняли ли Вы, что лазерная указка неисправна</a:t>
            </a:r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?» </a:t>
            </a:r>
            <a:endParaRPr lang="en-US" sz="1600" b="1" spc="40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ru-RU" sz="1600" b="1" spc="4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ответном письме покупатель объяснил</a:t>
            </a:r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en-US" sz="1600" b="1" spc="40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1600" b="1" spc="4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1600" b="1" spc="4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 коллекционер неисправных лазерных указок».</a:t>
            </a:r>
          </a:p>
        </p:txBody>
      </p:sp>
    </p:spTree>
    <p:extLst>
      <p:ext uri="{BB962C8B-B14F-4D97-AF65-F5344CB8AC3E}">
        <p14:creationId xmlns:p14="http://schemas.microsoft.com/office/powerpoint/2010/main" val="366289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518883" y="419114"/>
            <a:ext cx="2106234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Интернет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31540" y="2708920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сколько времени скачается фильм размером 6ГБ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скорости соединения 100 Мбит/с?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99892" y="3933056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 минут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37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стройство пк"/>
          <p:cNvSpPr/>
          <p:nvPr/>
        </p:nvSpPr>
        <p:spPr>
          <a:xfrm>
            <a:off x="-36953" y="634285"/>
            <a:ext cx="272600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Устройство ПК</a:t>
            </a:r>
            <a:endParaRPr lang="ru-RU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ограммы"/>
          <p:cNvSpPr/>
          <p:nvPr/>
        </p:nvSpPr>
        <p:spPr>
          <a:xfrm>
            <a:off x="-36953" y="1606393"/>
            <a:ext cx="23294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Программы</a:t>
            </a:r>
            <a:endParaRPr lang="ru-RU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интернет"/>
          <p:cNvSpPr/>
          <p:nvPr/>
        </p:nvSpPr>
        <p:spPr>
          <a:xfrm>
            <a:off x="-36953" y="2578501"/>
            <a:ext cx="18513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Интернет</a:t>
            </a:r>
            <a:endParaRPr lang="ru-RU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безопасность"/>
          <p:cNvSpPr/>
          <p:nvPr/>
        </p:nvSpPr>
        <p:spPr>
          <a:xfrm>
            <a:off x="-36953" y="3550609"/>
            <a:ext cx="258917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Безопасность</a:t>
            </a:r>
            <a:endParaRPr lang="ru-RU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это интересно"/>
          <p:cNvSpPr/>
          <p:nvPr/>
        </p:nvSpPr>
        <p:spPr>
          <a:xfrm>
            <a:off x="-36953" y="4522717"/>
            <a:ext cx="22379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История ПК</a:t>
            </a:r>
            <a:endParaRPr lang="ru-RU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1-10">
            <a:hlinkClick r:id="rId2" action="ppaction://hlinksldjump"/>
          </p:cNvPr>
          <p:cNvSpPr/>
          <p:nvPr/>
        </p:nvSpPr>
        <p:spPr>
          <a:xfrm>
            <a:off x="2699792" y="47667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34" name="1-20">
            <a:hlinkClick r:id="rId3" action="ppaction://hlinksldjump"/>
          </p:cNvPr>
          <p:cNvSpPr/>
          <p:nvPr/>
        </p:nvSpPr>
        <p:spPr>
          <a:xfrm>
            <a:off x="3680876" y="47667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35" name="1-30">
            <a:hlinkClick r:id="rId4" action="ppaction://hlinksldjump"/>
          </p:cNvPr>
          <p:cNvSpPr/>
          <p:nvPr/>
        </p:nvSpPr>
        <p:spPr>
          <a:xfrm>
            <a:off x="4661960" y="47667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36" name="1-40">
            <a:hlinkClick r:id="rId5" action="ppaction://hlinksldjump"/>
          </p:cNvPr>
          <p:cNvSpPr/>
          <p:nvPr/>
        </p:nvSpPr>
        <p:spPr>
          <a:xfrm>
            <a:off x="5643044" y="47667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37" name="1-50">
            <a:hlinkClick r:id="rId6" action="ppaction://hlinksldjump"/>
          </p:cNvPr>
          <p:cNvSpPr/>
          <p:nvPr/>
        </p:nvSpPr>
        <p:spPr>
          <a:xfrm>
            <a:off x="6624128" y="47667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38" name="2-10">
            <a:hlinkClick r:id="rId7" action="ppaction://hlinksldjump"/>
          </p:cNvPr>
          <p:cNvSpPr/>
          <p:nvPr/>
        </p:nvSpPr>
        <p:spPr>
          <a:xfrm>
            <a:off x="2699792" y="1448780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39" name="2-20">
            <a:hlinkClick r:id="rId8" action="ppaction://hlinksldjump"/>
          </p:cNvPr>
          <p:cNvSpPr/>
          <p:nvPr/>
        </p:nvSpPr>
        <p:spPr>
          <a:xfrm>
            <a:off x="3680876" y="1448780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0" name="2-30">
            <a:hlinkClick r:id="rId9" action="ppaction://hlinksldjump"/>
          </p:cNvPr>
          <p:cNvSpPr/>
          <p:nvPr/>
        </p:nvSpPr>
        <p:spPr>
          <a:xfrm>
            <a:off x="4661960" y="1448780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1" name="2-40">
            <a:hlinkClick r:id="rId10" action="ppaction://hlinksldjump"/>
          </p:cNvPr>
          <p:cNvSpPr/>
          <p:nvPr/>
        </p:nvSpPr>
        <p:spPr>
          <a:xfrm>
            <a:off x="5643044" y="1448780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2" name="2-50">
            <a:hlinkClick r:id="rId11" action="ppaction://hlinksldjump"/>
          </p:cNvPr>
          <p:cNvSpPr/>
          <p:nvPr/>
        </p:nvSpPr>
        <p:spPr>
          <a:xfrm>
            <a:off x="6624128" y="1448780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3" name="3-10">
            <a:hlinkClick r:id="rId12" action="ppaction://hlinksldjump"/>
          </p:cNvPr>
          <p:cNvSpPr/>
          <p:nvPr/>
        </p:nvSpPr>
        <p:spPr>
          <a:xfrm>
            <a:off x="2699792" y="2420888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4" name="3-20">
            <a:hlinkClick r:id="rId13" action="ppaction://hlinksldjump"/>
          </p:cNvPr>
          <p:cNvSpPr/>
          <p:nvPr/>
        </p:nvSpPr>
        <p:spPr>
          <a:xfrm>
            <a:off x="3680876" y="2420888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5" name="3-30">
            <a:hlinkClick r:id="rId14" action="ppaction://hlinksldjump"/>
          </p:cNvPr>
          <p:cNvSpPr/>
          <p:nvPr/>
        </p:nvSpPr>
        <p:spPr>
          <a:xfrm>
            <a:off x="4661960" y="2420888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6" name="3-40">
            <a:hlinkClick r:id="rId15" action="ppaction://hlinksldjump"/>
          </p:cNvPr>
          <p:cNvSpPr/>
          <p:nvPr/>
        </p:nvSpPr>
        <p:spPr>
          <a:xfrm>
            <a:off x="5643044" y="2420888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7" name="3-50">
            <a:hlinkClick r:id="rId16" action="ppaction://hlinksldjump"/>
          </p:cNvPr>
          <p:cNvSpPr/>
          <p:nvPr/>
        </p:nvSpPr>
        <p:spPr>
          <a:xfrm>
            <a:off x="6624128" y="2420888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8" name="4-10">
            <a:hlinkClick r:id="rId17" action="ppaction://hlinksldjump"/>
          </p:cNvPr>
          <p:cNvSpPr/>
          <p:nvPr/>
        </p:nvSpPr>
        <p:spPr>
          <a:xfrm>
            <a:off x="2699792" y="339299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49" name="4-20">
            <a:hlinkClick r:id="rId18" action="ppaction://hlinksldjump"/>
          </p:cNvPr>
          <p:cNvSpPr/>
          <p:nvPr/>
        </p:nvSpPr>
        <p:spPr>
          <a:xfrm>
            <a:off x="3680876" y="339299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0" name="4-30">
            <a:hlinkClick r:id="rId19" action="ppaction://hlinksldjump"/>
          </p:cNvPr>
          <p:cNvSpPr/>
          <p:nvPr/>
        </p:nvSpPr>
        <p:spPr>
          <a:xfrm>
            <a:off x="4661960" y="339299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1" name="4-40">
            <a:hlinkClick r:id="rId20" action="ppaction://hlinksldjump"/>
          </p:cNvPr>
          <p:cNvSpPr/>
          <p:nvPr/>
        </p:nvSpPr>
        <p:spPr>
          <a:xfrm>
            <a:off x="5643044" y="339299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2" name="4-50">
            <a:hlinkClick r:id="rId21" action="ppaction://hlinksldjump"/>
          </p:cNvPr>
          <p:cNvSpPr/>
          <p:nvPr/>
        </p:nvSpPr>
        <p:spPr>
          <a:xfrm>
            <a:off x="6624128" y="339299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3" name="5-10">
            <a:hlinkClick r:id="rId22" action="ppaction://hlinksldjump"/>
          </p:cNvPr>
          <p:cNvSpPr/>
          <p:nvPr/>
        </p:nvSpPr>
        <p:spPr>
          <a:xfrm>
            <a:off x="2699792" y="4365104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4" name="5-20">
            <a:hlinkClick r:id="rId23" action="ppaction://hlinksldjump"/>
          </p:cNvPr>
          <p:cNvSpPr/>
          <p:nvPr/>
        </p:nvSpPr>
        <p:spPr>
          <a:xfrm>
            <a:off x="3680876" y="4365104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5" name="5-30">
            <a:hlinkClick r:id="rId24" action="ppaction://hlinksldjump"/>
          </p:cNvPr>
          <p:cNvSpPr/>
          <p:nvPr/>
        </p:nvSpPr>
        <p:spPr>
          <a:xfrm>
            <a:off x="4661960" y="4365104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6" name="5-40">
            <a:hlinkClick r:id="rId25" action="ppaction://hlinksldjump"/>
          </p:cNvPr>
          <p:cNvSpPr/>
          <p:nvPr/>
        </p:nvSpPr>
        <p:spPr>
          <a:xfrm>
            <a:off x="5643044" y="4365104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7" name="5-50">
            <a:hlinkClick r:id="rId26" action="ppaction://hlinksldjump"/>
          </p:cNvPr>
          <p:cNvSpPr/>
          <p:nvPr/>
        </p:nvSpPr>
        <p:spPr>
          <a:xfrm>
            <a:off x="6624128" y="4365104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33" name="1-60">
            <a:hlinkClick r:id="rId27" action="ppaction://hlinksldjump"/>
          </p:cNvPr>
          <p:cNvSpPr/>
          <p:nvPr/>
        </p:nvSpPr>
        <p:spPr>
          <a:xfrm>
            <a:off x="7596336" y="47667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8" name="2-60">
            <a:hlinkClick r:id="rId28" action="ppaction://hlinksldjump"/>
          </p:cNvPr>
          <p:cNvSpPr/>
          <p:nvPr/>
        </p:nvSpPr>
        <p:spPr>
          <a:xfrm>
            <a:off x="7596336" y="1448780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59" name="3-60">
            <a:hlinkClick r:id="rId29" action="ppaction://hlinksldjump"/>
          </p:cNvPr>
          <p:cNvSpPr/>
          <p:nvPr/>
        </p:nvSpPr>
        <p:spPr>
          <a:xfrm>
            <a:off x="7596336" y="2420888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0" name="4-60">
            <a:hlinkClick r:id="rId30" action="ppaction://hlinksldjump"/>
          </p:cNvPr>
          <p:cNvSpPr/>
          <p:nvPr/>
        </p:nvSpPr>
        <p:spPr>
          <a:xfrm>
            <a:off x="7596336" y="339299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1" name="5-60">
            <a:hlinkClick r:id="rId31" action="ppaction://hlinksldjump"/>
          </p:cNvPr>
          <p:cNvSpPr/>
          <p:nvPr/>
        </p:nvSpPr>
        <p:spPr>
          <a:xfrm>
            <a:off x="7596336" y="4365104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2" name="6-10">
            <a:hlinkClick r:id="rId32" action="ppaction://hlinksldjump"/>
          </p:cNvPr>
          <p:cNvSpPr/>
          <p:nvPr/>
        </p:nvSpPr>
        <p:spPr>
          <a:xfrm>
            <a:off x="2699792" y="533731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3" name="6-20">
            <a:hlinkClick r:id="rId33" action="ppaction://hlinksldjump"/>
          </p:cNvPr>
          <p:cNvSpPr/>
          <p:nvPr/>
        </p:nvSpPr>
        <p:spPr>
          <a:xfrm>
            <a:off x="3680876" y="533731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4" name="6-30">
            <a:hlinkClick r:id="rId34" action="ppaction://hlinksldjump"/>
          </p:cNvPr>
          <p:cNvSpPr/>
          <p:nvPr/>
        </p:nvSpPr>
        <p:spPr>
          <a:xfrm>
            <a:off x="4661960" y="533731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5" name="6-40">
            <a:hlinkClick r:id="rId35" action="ppaction://hlinksldjump"/>
          </p:cNvPr>
          <p:cNvSpPr/>
          <p:nvPr/>
        </p:nvSpPr>
        <p:spPr>
          <a:xfrm>
            <a:off x="5643044" y="533731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6" name="6-50">
            <a:hlinkClick r:id="rId36" action="ppaction://hlinksldjump"/>
          </p:cNvPr>
          <p:cNvSpPr/>
          <p:nvPr/>
        </p:nvSpPr>
        <p:spPr>
          <a:xfrm>
            <a:off x="6624128" y="533731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7" name="6-60">
            <a:hlinkClick r:id="rId37" action="ppaction://hlinksldjump"/>
          </p:cNvPr>
          <p:cNvSpPr/>
          <p:nvPr/>
        </p:nvSpPr>
        <p:spPr>
          <a:xfrm>
            <a:off x="7596336" y="5337312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8" name="это интересно"/>
          <p:cNvSpPr/>
          <p:nvPr/>
        </p:nvSpPr>
        <p:spPr>
          <a:xfrm>
            <a:off x="-36953" y="5494925"/>
            <a:ext cx="14318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Разное</a:t>
            </a:r>
            <a:endParaRPr lang="ru-RU" sz="32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Скругленный прямоугольник 1">
            <a:hlinkClick r:id="rId38" action="ppaction://hlinksldjump"/>
          </p:cNvPr>
          <p:cNvSpPr/>
          <p:nvPr/>
        </p:nvSpPr>
        <p:spPr>
          <a:xfrm>
            <a:off x="107504" y="6453336"/>
            <a:ext cx="1206372" cy="28803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Выход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149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9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3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3518883" y="419114"/>
            <a:ext cx="2106234" cy="5909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Интернет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7089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Самая дорогая регистрация в онлайн магазине?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314096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апреля 2010 г. британская </a:t>
            </a:r>
            <a:r>
              <a:rPr lang="ru-RU" sz="2000" b="1" spc="3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компания «GameStation», добавила пункт «Предоставление бессмертной души» в пользовательское соглашение при регистрации покупателя в онлайн-магазине. В нем говорилось, что клиенты предоставляют компании право потребовать их души в течение 5 рабочих дней с момента соглашения.</a:t>
            </a:r>
          </a:p>
        </p:txBody>
      </p:sp>
    </p:spTree>
    <p:extLst>
      <p:ext uri="{BB962C8B-B14F-4D97-AF65-F5344CB8AC3E}">
        <p14:creationId xmlns:p14="http://schemas.microsoft.com/office/powerpoint/2010/main" val="1034829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ограммы 10"/>
          <p:cNvSpPr>
            <a:spLocks noGrp="1"/>
          </p:cNvSpPr>
          <p:nvPr>
            <p:ph type="title"/>
          </p:nvPr>
        </p:nvSpPr>
        <p:spPr>
          <a:xfrm>
            <a:off x="3109337" y="419114"/>
            <a:ext cx="2925326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Безопасность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31540" y="2636912"/>
            <a:ext cx="82809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 </a:t>
            </a:r>
            <a:r>
              <a: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вредоносные программы,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выполняют </a:t>
            </a:r>
            <a:r>
              <a: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несанкционированные пользователем действия. Такие действия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могут включать: удаление данных, их блокирование, изменение и копирование, замедление </a:t>
            </a:r>
            <a:r>
              <a: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 компьютеров и компьютерных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сетей. В </a:t>
            </a:r>
            <a:r>
              <a: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отличие от компьютерных вирусов и червей 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 </a:t>
            </a:r>
            <a:r>
              <a:rPr lang="ru-RU" sz="2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неспособны к самовоспроизведению.</a:t>
            </a:r>
            <a:endParaRPr lang="ru-RU" sz="20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98728" y="4365104"/>
            <a:ext cx="5346544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Троянские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62362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109337" y="419114"/>
            <a:ext cx="2925326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Безопасность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1540" y="2751311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Когда был запущен первый компьютерный вирус?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3356992"/>
            <a:ext cx="849694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1971году</a:t>
            </a:r>
          </a:p>
          <a:p>
            <a:pPr algn="ctr"/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рограмма была безобидной и </a:t>
            </a:r>
          </a:p>
          <a:p>
            <a:pPr algn="ctr"/>
            <a:r>
              <a:rPr lang="en-US" sz="2400" b="1" spc="50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просто</a:t>
            </a:r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выводил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2400" b="1" spc="50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сообщение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400" b="1" spc="50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I’M A CREEPER: CATCH ME IF YOU CAN”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677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109337" y="419114"/>
            <a:ext cx="2925326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Безопасность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1540" y="270892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называются клавиатурные шпионы,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способные перехватывать нажатия клавиш и отправлять украденные пароли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взломщику?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21850" y="4047455"/>
            <a:ext cx="250227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Кейлоггер  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23859" y="4043923"/>
            <a:ext cx="344966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_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521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1"/>
                            </p:stCondLst>
                            <p:childTnLst>
                              <p:par>
                                <p:cTn id="20" presetID="22" presetClass="entr" presetSubtype="4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110816" y="1628800"/>
            <a:ext cx="9223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Ребус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Заголовок 3"/>
          <p:cNvSpPr>
            <a:spLocks noGrp="1"/>
          </p:cNvSpPr>
          <p:nvPr>
            <p:ph type="title"/>
          </p:nvPr>
        </p:nvSpPr>
        <p:spPr>
          <a:xfrm flipH="1">
            <a:off x="1214881" y="548680"/>
            <a:ext cx="6714238" cy="75713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Игра со зрителями</a:t>
            </a:r>
            <a:endParaRPr lang="ru-RU" sz="4800" b="1" cap="all" dirty="0">
              <a:ln w="9000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29966" y="4581128"/>
            <a:ext cx="128406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Вирус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7" name="Picture 3" descr="реб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47004"/>
            <a:ext cx="238125" cy="169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бус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47004"/>
            <a:ext cx="238125" cy="169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ребус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040" y="2951212"/>
            <a:ext cx="19050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бус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738" y="2532112"/>
            <a:ext cx="13525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ребусы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84612"/>
            <a:ext cx="6000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79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109337" y="419114"/>
            <a:ext cx="2925326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Безопасность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6652" y="2708920"/>
            <a:ext cx="8550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Рекомендуемая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непрерывная длительность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работы, связанная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фиксацией взора на экране монитора не должна превышать: 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1540" y="3645024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30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минут</a:t>
            </a:r>
          </a:p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После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такого занятия обязательно следует провести гимнастику для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глаз!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107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109337" y="419114"/>
            <a:ext cx="2925326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Безопасность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1540" y="242088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Одним из самых надежных средств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защиты от вирусов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являются: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3165936"/>
            <a:ext cx="8568952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Программы ревизоры-запоминают </a:t>
            </a:r>
            <a:r>
              <a:rPr lang="ru-RU" sz="2000" b="1" spc="3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исходное состояние программ, каталогов и системных областей диска тогда, когда компьютер не заражен вирусом, а затем периодически </a:t>
            </a:r>
            <a:r>
              <a:rPr lang="ru-RU" sz="2000" b="1" spc="3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сравнивают </a:t>
            </a:r>
            <a:r>
              <a:rPr lang="ru-RU" sz="2000" b="1" spc="3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текущее состояние с исходным. </a:t>
            </a:r>
          </a:p>
        </p:txBody>
      </p:sp>
    </p:spTree>
    <p:extLst>
      <p:ext uri="{BB962C8B-B14F-4D97-AF65-F5344CB8AC3E}">
        <p14:creationId xmlns:p14="http://schemas.microsoft.com/office/powerpoint/2010/main" val="206628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ограммы 10"/>
          <p:cNvSpPr>
            <a:spLocks noGrp="1"/>
          </p:cNvSpPr>
          <p:nvPr>
            <p:ph type="title"/>
          </p:nvPr>
        </p:nvSpPr>
        <p:spPr>
          <a:xfrm>
            <a:off x="3270230" y="404664"/>
            <a:ext cx="2603540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История ПК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31540" y="27089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означает слово «компьютер»?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6642" y="3227492"/>
            <a:ext cx="873071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Компьютер</a:t>
            </a:r>
          </a:p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является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транскрипцией английского слова computer, что означает вычислитель. </a:t>
            </a:r>
          </a:p>
        </p:txBody>
      </p:sp>
    </p:spTree>
    <p:extLst>
      <p:ext uri="{BB962C8B-B14F-4D97-AF65-F5344CB8AC3E}">
        <p14:creationId xmlns:p14="http://schemas.microsoft.com/office/powerpoint/2010/main" val="277588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270230" y="404664"/>
            <a:ext cx="2603540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История ПК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431540" y="270892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году была построена первая ЭВМ?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642" y="3227492"/>
            <a:ext cx="8730716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Первая ЭВМ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построена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США в 1945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году и называлась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ENIAC </a:t>
            </a:r>
            <a:endParaRPr lang="ru-RU" sz="2400" b="1" spc="50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(электронный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цифровой интегратор и вычислитель) </a:t>
            </a:r>
          </a:p>
        </p:txBody>
      </p:sp>
    </p:spTree>
    <p:extLst>
      <p:ext uri="{BB962C8B-B14F-4D97-AF65-F5344CB8AC3E}">
        <p14:creationId xmlns:p14="http://schemas.microsoft.com/office/powerpoint/2010/main" val="3884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3437803" y="2348880"/>
            <a:ext cx="226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это такое?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38714" y="1628800"/>
            <a:ext cx="2466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Немного истории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Заголовок 3"/>
          <p:cNvSpPr>
            <a:spLocks noGrp="1"/>
          </p:cNvSpPr>
          <p:nvPr>
            <p:ph type="title"/>
          </p:nvPr>
        </p:nvSpPr>
        <p:spPr>
          <a:xfrm flipH="1">
            <a:off x="1214881" y="548680"/>
            <a:ext cx="6714238" cy="75713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Игра со зрителями</a:t>
            </a:r>
            <a:endParaRPr lang="ru-RU" sz="4800" b="1" cap="all" dirty="0">
              <a:ln w="9000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074" name="Picture 2" descr="http://cdn.fishki.net/upload/post/2016/07/26/2024564/34-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5" t="8961" r="1930" b="7350"/>
          <a:stretch/>
        </p:blipFill>
        <p:spPr bwMode="auto">
          <a:xfrm>
            <a:off x="2423160" y="2780928"/>
            <a:ext cx="4315968" cy="183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330005" y="4618872"/>
            <a:ext cx="250227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Перфокарта  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084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23828" y="419114"/>
            <a:ext cx="3096345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Устройство ПК</a:t>
            </a:r>
            <a:endParaRPr lang="ru-RU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35189" y="2809875"/>
            <a:ext cx="66736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5400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об/мин, 7200 об/мин, 10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15.000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об/мин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какого устройства ПК?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68924" y="3861048"/>
            <a:ext cx="2806153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Жесткий диск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119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270230" y="404664"/>
            <a:ext cx="2603540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История ПК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597820" y="2564904"/>
            <a:ext cx="5948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каком году был запущен первый советский компьютер?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89225" y="3429000"/>
            <a:ext cx="716555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Первый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советский компьютер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МЭСМ</a:t>
            </a:r>
          </a:p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был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создан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руководством </a:t>
            </a:r>
            <a:endParaRPr lang="ru-RU" sz="2400" b="1" spc="50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Сергея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Алексеевича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Лебедева </a:t>
            </a:r>
          </a:p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1950 году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6272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270230" y="404664"/>
            <a:ext cx="2603540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История ПК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660719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результате компьютерного сбоя в первые часы 2000 года посетители одной из Интернет-странички оказались в далеком будущем. Какой год они увидели на экране?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51720" y="4124015"/>
            <a:ext cx="702072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20000	20100	20001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352" y="4124015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19100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997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программы 10"/>
          <p:cNvSpPr>
            <a:spLocks noGrp="1"/>
          </p:cNvSpPr>
          <p:nvPr>
            <p:ph type="title"/>
          </p:nvPr>
        </p:nvSpPr>
        <p:spPr>
          <a:xfrm>
            <a:off x="3270230" y="404664"/>
            <a:ext cx="2603540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История ПК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823319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считается первым программистом в мире?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3753036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Ада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Лавлейс - Ввела в употребление термины «цикл» и «рабочая ячейка»  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8865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ограммы 10"/>
          <p:cNvSpPr>
            <a:spLocks noGrp="1"/>
          </p:cNvSpPr>
          <p:nvPr>
            <p:ph type="title"/>
          </p:nvPr>
        </p:nvSpPr>
        <p:spPr>
          <a:xfrm>
            <a:off x="3774286" y="419114"/>
            <a:ext cx="1595428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Разное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10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015716" y="2708920"/>
            <a:ext cx="5112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означает слово кибернетика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6321" y="3356992"/>
            <a:ext cx="5831358" cy="18466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400" b="1" spc="50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Быстрый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счет</a:t>
            </a:r>
            <a:b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Божественное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знание</a:t>
            </a:r>
            <a:b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Направленное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действие</a:t>
            </a:r>
            <a:b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6248" y="3356992"/>
            <a:ext cx="583135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Искусство управления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52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xit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564904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такой </a:t>
            </a:r>
            <a:r>
              <a:rPr lang="ru-RU" sz="2400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Сатоши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Накамото?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976" y="4462952"/>
            <a:ext cx="637270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Сводный брат Фуджи Накамото  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ограммы 10"/>
          <p:cNvSpPr>
            <a:spLocks noGrp="1"/>
          </p:cNvSpPr>
          <p:nvPr>
            <p:ph type="title"/>
          </p:nvPr>
        </p:nvSpPr>
        <p:spPr>
          <a:xfrm>
            <a:off x="3774286" y="419114"/>
            <a:ext cx="1595428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Разное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76" y="3989973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Создатель «</a:t>
            </a:r>
            <a:r>
              <a:rPr lang="en-US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Bitcoin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0536" y="3516993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Главарь «</a:t>
            </a:r>
            <a:r>
              <a:rPr lang="en-US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Anonymouse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3874" y="3044013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Китаянка  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632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 tmFilter="0,0; .5, 0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 tmFilter="0,0; .5, 0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 tmFilter="0,0; .5, 0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5" grpId="0"/>
      <p:bldP spid="15" grpId="1"/>
      <p:bldP spid="16" grpId="0"/>
      <p:bldP spid="1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492896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Назовите удивительного предка компьютера, не имевшего никакого отношения к вычислениям.</a:t>
            </a:r>
            <a:b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60032" y="4304310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Гончарный круг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9208" y="3529878"/>
            <a:ext cx="3172792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Ткацкий станок 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5768" y="3529878"/>
            <a:ext cx="209692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Мельница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39460" y="4304310"/>
            <a:ext cx="2592288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Маслобойка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ограммы 10"/>
          <p:cNvSpPr>
            <a:spLocks noGrp="1"/>
          </p:cNvSpPr>
          <p:nvPr>
            <p:ph type="title"/>
          </p:nvPr>
        </p:nvSpPr>
        <p:spPr>
          <a:xfrm>
            <a:off x="3774286" y="419114"/>
            <a:ext cx="1595428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Разное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2917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6861710" y="3458510"/>
            <a:ext cx="167073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Байт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631310" y="2980730"/>
            <a:ext cx="1889633" cy="141722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1202656" y="2980730"/>
            <a:ext cx="1889633" cy="14172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1774002" y="2980730"/>
            <a:ext cx="1889633" cy="141722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2345348" y="2980730"/>
            <a:ext cx="1889633" cy="14172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2916694" y="2980730"/>
            <a:ext cx="1889633" cy="14172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3488040" y="2980730"/>
            <a:ext cx="1889633" cy="141722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4059386" y="2980730"/>
            <a:ext cx="1889633" cy="1417224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80642">
            <a:off x="4630731" y="2980730"/>
            <a:ext cx="1889633" cy="1417224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20" name="TextBox 19"/>
          <p:cNvSpPr txBox="1"/>
          <p:nvPr/>
        </p:nvSpPr>
        <p:spPr>
          <a:xfrm>
            <a:off x="6444208" y="3427732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=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программы 10"/>
          <p:cNvSpPr>
            <a:spLocks noGrp="1"/>
          </p:cNvSpPr>
          <p:nvPr>
            <p:ph type="title"/>
          </p:nvPr>
        </p:nvSpPr>
        <p:spPr>
          <a:xfrm>
            <a:off x="3774286" y="419114"/>
            <a:ext cx="1595428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Разное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1189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50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395536" y="2823319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общего между папирусом, берестяной грамотой, 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книгой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дискетой? 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3768" y="3861048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Хранение информации</a:t>
            </a:r>
            <a:endParaRPr lang="ru-RU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ограммы 10"/>
          <p:cNvSpPr>
            <a:spLocks noGrp="1"/>
          </p:cNvSpPr>
          <p:nvPr>
            <p:ph type="title"/>
          </p:nvPr>
        </p:nvSpPr>
        <p:spPr>
          <a:xfrm>
            <a:off x="3774286" y="419114"/>
            <a:ext cx="1595428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36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Разное</a:t>
            </a:r>
            <a:endParaRPr lang="ru-RU" sz="3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879733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2879812" y="3356992"/>
            <a:ext cx="3384376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АНТИВИРУС</a:t>
            </a:r>
            <a:endParaRPr lang="ru-RU" sz="40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879812" y="3356992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spc="5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СИУВРНАТИ</a:t>
            </a:r>
          </a:p>
        </p:txBody>
      </p:sp>
      <p:sp>
        <p:nvSpPr>
          <p:cNvPr id="14" name="Заголовок 3"/>
          <p:cNvSpPr txBox="1">
            <a:spLocks/>
          </p:cNvSpPr>
          <p:nvPr/>
        </p:nvSpPr>
        <p:spPr>
          <a:xfrm flipH="1">
            <a:off x="1214881" y="548680"/>
            <a:ext cx="6714238" cy="75713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cap="all" smtClean="0">
                <a:ln w="90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</a:rPr>
              <a:t>Игра со зрителями</a:t>
            </a:r>
            <a:endParaRPr lang="ru-RU" sz="4800" b="1" cap="all" dirty="0">
              <a:ln w="9000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44690" y="1628800"/>
            <a:ext cx="1654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Анаграмма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99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6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439652" y="1340768"/>
            <a:ext cx="6264696" cy="4176464"/>
            <a:chOff x="1439652" y="1340768"/>
            <a:chExt cx="6264696" cy="417646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439652" y="1340768"/>
              <a:ext cx="6264696" cy="4176464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051720" y="2459504"/>
              <a:ext cx="504056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6000" b="1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Всем спасибо! Всем пока!</a:t>
              </a:r>
              <a:endPara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876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23828" y="419114"/>
            <a:ext cx="3096345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Устройство ПК</a:t>
            </a:r>
            <a:endParaRPr lang="ru-RU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20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383187" y="2809875"/>
            <a:ext cx="6377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Наименьшая единица измерения информации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1853" y="3522204"/>
            <a:ext cx="840295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Бит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657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23828" y="419114"/>
            <a:ext cx="3096345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Устройство ПК</a:t>
            </a:r>
            <a:endParaRPr lang="ru-RU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30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90336" y="2809875"/>
            <a:ext cx="77633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Где хранится выполняемая в данный момент программа 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обрабатываемые ею данные?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6126" y="3933056"/>
            <a:ext cx="4511748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оперативной памяти</a:t>
            </a:r>
          </a:p>
        </p:txBody>
      </p:sp>
    </p:spTree>
    <p:extLst>
      <p:ext uri="{BB962C8B-B14F-4D97-AF65-F5344CB8AC3E}">
        <p14:creationId xmlns:p14="http://schemas.microsoft.com/office/powerpoint/2010/main" val="397657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23828" y="419114"/>
            <a:ext cx="3096345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Устройство ПК</a:t>
            </a:r>
            <a:endParaRPr lang="ru-RU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40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513568" y="2809875"/>
            <a:ext cx="81169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Флешка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– это устройство ввода или вывода информации?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91760" y="3717032"/>
            <a:ext cx="316048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ввода </a:t>
            </a:r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/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вывода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657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H="1">
            <a:off x="1214881" y="548680"/>
            <a:ext cx="6714238" cy="75713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Игра со зрителями</a:t>
            </a:r>
            <a:endParaRPr lang="ru-RU" sz="4800" b="1" cap="all" dirty="0">
              <a:ln w="9000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показать ответ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1785" y="2350008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83970" y="3429000"/>
            <a:ext cx="61747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73029" y="3429000"/>
            <a:ext cx="535724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85143" y="3429000"/>
            <a:ext cx="526106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90845" y="3429000"/>
            <a:ext cx="46358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392434" y="3429000"/>
            <a:ext cx="46358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35633" y="3429000"/>
            <a:ext cx="44435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34825" y="3429000"/>
            <a:ext cx="47961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57977" y="3429000"/>
            <a:ext cx="502062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44690" y="1628800"/>
            <a:ext cx="1654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Анаграмма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657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C 1.66667E-6 0.03495 -0.04219 0.06203 -0.09323 0.06203 C -0.14566 0.06203 -0.1875 0.03495 -0.1875 2.96296E-6 C -0.1875 -0.03496 -0.22934 -0.06204 -0.28177 -0.06204 C -0.33281 -0.06204 -0.37413 -0.03496 -0.37413 2.96296E-6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1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2.96296E-6 C 0.00035 -0.03496 -0.0276 -0.06204 -0.06111 -0.06204 C -0.09583 -0.06204 -0.12343 -0.03496 -0.12343 2.96296E-6 C -0.12343 0.03495 -0.15139 0.06203 -0.18611 0.06203 C -0.21961 0.06203 -0.24722 0.03495 -0.24722 2.96296E-6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2.96296E-6 C 0.00017 -0.03496 -0.03421 -0.06204 -0.07535 -0.06204 C -0.11789 -0.06204 -0.15174 -0.03496 -0.15174 2.96296E-6 C -0.15174 0.03495 -0.18612 0.06203 -0.22865 0.06203 C -0.2698 0.06203 -0.30365 0.03495 -0.30365 2.96296E-6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1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7 C 0.00173 -0.07407 -0.02205 -0.13912 -0.05365 -0.14352 C -0.08403 -0.14861 -0.11216 -0.09861 -0.11406 -0.02639 C -0.11632 0.04074 -0.09653 0.10278 -0.06823 0.10741 C -0.04236 0.11134 -0.01771 0.06945 -0.0158 0.00718 C -0.01389 -0.04977 -0.03056 -0.10324 -0.05452 -0.10764 C -0.07674 -0.11111 -0.09775 -0.07685 -0.09913 -0.02407 C -0.10052 0.02246 -0.08716 0.06829 -0.06736 0.07037 C -0.04948 0.07408 -0.03247 0.04722 -0.03091 0.00509 C -0.03004 -0.0331 -0.04011 -0.06991 -0.05556 -0.07199 C -0.06927 -0.07407 -0.08299 -0.05417 -0.08403 -0.02176 C -0.0849 0.00625 -0.07795 0.03264 -0.0665 0.03496 C -0.05695 0.03727 -0.04705 0.025 -0.04653 0.00278 C -0.04566 -0.01504 -0.04948 -0.03403 -0.05643 -0.03657 C -0.06233 -0.03657 -0.06788 -0.03194 -0.06875 -0.01967 C -0.06927 -0.01204 -0.06823 -0.00417 -0.06545 -0.00069 C -0.06406 0.0007 -0.0632 0.0007 -0.06181 -0.00069 " pathEditMode="relative" rAng="0" ptsTypes="fffffffffffffffff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94" y="-19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139 C -0.00434 0.00694 -0.00625 0.01597 -0.00677 0.02755 C -0.00729 0.04051 -0.0066 0.05509 -0.0066 0.06968 C -0.00573 0.08426 -0.00503 0.09699 -0.00365 0.10995 C -0.0026 0.12245 -0.00087 0.13611 0.00156 0.14699 C 0.00399 0.15833 0.00712 0.16736 0.01059 0.17315 C 0.01372 0.18009 0.01736 0.18426 0.02066 0.18611 C 0.02396 0.18866 0.02726 0.18843 0.02986 0.18519 C 0.03333 0.18264 0.03611 0.17662 0.03802 0.16713 C 0.03993 0.15926 0.04149 0.14884 0.04201 0.13611 C 0.04271 0.12454 0.04236 0.1088 0.04167 0.09653 C 0.04115 0.08449 0.0401 0.06944 0.03802 0.05694 C 0.03611 0.04583 0.03299 0.0375 0.02951 0.0331 C 0.02622 0.03009 0.02292 0.03495 0.02135 0.04306 C 0.01997 0.05069 0.01927 0.06343 0.01962 0.07824 C 0.02049 0.09306 0.0217 0.10625 0.02361 0.11782 C 0.0257 0.12917 0.02552 0.13079 0.03195 0.14514 C 0.03767 0.16065 0.04236 0.15556 0.04514 0.15671 C 0.04861 0.15625 0.05052 0.15093 0.05313 0.1463 C 0.05625 0.14051 0.05851 0.13032 0.06007 0.12107 C 0.06129 0.11157 0.06129 0.10046 0.06129 0.08241 C 0.06181 0.06366 0.06129 0.05463 0.06042 0.04144 C 0.0599 0.02778 0.05903 0.01366 0.05833 0.00069 " pathEditMode="relative" rAng="-256074" ptsTypes="fffffffffffffffffffffff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7" y="930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4 2.96296E-6 C 0.00034 0.03495 0.02048 0.06203 0.04531 0.06203 C 0.07083 0.06203 0.09114 0.03495 0.09114 2.96296E-6 C 0.09114 -0.03496 0.11128 -0.06204 0.1368 -0.06204 C 0.16163 -0.06204 0.18194 -0.03496 0.18194 2.96296E-6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96296E-6 C -3.33333E-6 -0.03496 0.0342 -0.06204 0.07605 -0.06204 C 0.1191 -0.06204 0.15348 -0.03496 0.15348 2.96296E-6 C 0.15348 0.03495 0.18768 0.06203 0.23073 0.06203 C 0.27257 0.06203 0.30712 0.03495 0.30712 2.96296E-6 " pathEditMode="relative" rAng="0" ptsTypes="fffff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C 3.05556E-6 -0.03496 0.04878 -0.06204 0.10902 -0.06204 C 0.17066 -0.06204 0.22014 -0.03496 0.22014 2.96296E-6 C 0.22014 0.03495 0.26944 0.06203 0.33125 0.06203 C 0.39132 0.06203 0.44097 0.03495 0.44097 2.96296E-6 " pathEditMode="relative" rAng="0" ptsTypes="fffff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23828" y="419114"/>
            <a:ext cx="3096345" cy="5909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extrusionH="57150" prstMaterial="softEdge">
              <a:bevelT w="29210" h="16510" prst="artDeco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</a:rPr>
              <a:t>Устройство ПК</a:t>
            </a:r>
            <a:endParaRPr lang="ru-RU" sz="3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22000" y="1062046"/>
            <a:ext cx="900000" cy="900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 prst="slope"/>
            </a:sp3d>
          </a:bodyPr>
          <a:lstStyle/>
          <a:p>
            <a:pPr algn="ctr"/>
            <a:r>
              <a:rPr lang="ru-RU" sz="4400" dirty="0" smtClean="0">
                <a:ln w="12700">
                  <a:solidFill>
                    <a:srgbClr val="FFFF00"/>
                  </a:solidFill>
                </a:ln>
              </a:rPr>
              <a:t>60</a:t>
            </a:r>
            <a:endParaRPr lang="ru-RU" sz="4400" dirty="0">
              <a:ln w="12700">
                <a:solidFill>
                  <a:srgbClr val="FFFF00"/>
                </a:solidFill>
              </a:ln>
            </a:endParaRPr>
          </a:p>
        </p:txBody>
      </p:sp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683688" y="5589240"/>
            <a:ext cx="1080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показать ответ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25" y="0"/>
            <a:ext cx="2809875" cy="2809875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2044489" y="2809875"/>
            <a:ext cx="50550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операций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определенный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промежуток времени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3902" y="3746126"/>
            <a:ext cx="5776197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Тактовая частота процессора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05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xit" presetSubtype="0" fill="hold" nodeType="afterEffect">
                                  <p:stCondLst>
                                    <p:cond delay="6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Управляющая кнопка: настраиваемая 5">
            <a:hlinkClick r:id="rId2" action="ppaction://hlinksldjump" highlightClick="1"/>
          </p:cNvPr>
          <p:cNvSpPr/>
          <p:nvPr/>
        </p:nvSpPr>
        <p:spPr>
          <a:xfrm>
            <a:off x="7380312" y="5589240"/>
            <a:ext cx="1044000" cy="900000"/>
          </a:xfrm>
          <a:prstGeom prst="actionButtonBlank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играть далее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1764" y="2348880"/>
            <a:ext cx="8820472" cy="2808312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258144" y="2564904"/>
            <a:ext cx="66277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пример: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деяло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кошки -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коврик для мышки  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Естественная глупость"/>
          <p:cNvSpPr txBox="1"/>
          <p:nvPr/>
        </p:nvSpPr>
        <p:spPr>
          <a:xfrm>
            <a:off x="299007" y="3140967"/>
            <a:ext cx="3192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Естественная </a:t>
            </a:r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глупость 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28095" y="1628800"/>
            <a:ext cx="3687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Компьютерное зазеркалье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3140967"/>
            <a:ext cx="5132637" cy="4616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искусственный </a:t>
            </a:r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интеллект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Низкий запрет"/>
          <p:cNvSpPr txBox="1"/>
          <p:nvPr/>
        </p:nvSpPr>
        <p:spPr>
          <a:xfrm>
            <a:off x="349060" y="3789040"/>
            <a:ext cx="2158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Низкий запрет </a:t>
            </a:r>
            <a:endParaRPr lang="ru-RU" sz="24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3789040"/>
            <a:ext cx="4196533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высокое разрешение</a:t>
            </a:r>
          </a:p>
        </p:txBody>
      </p:sp>
      <p:sp>
        <p:nvSpPr>
          <p:cNvPr id="17" name="Долговременный склероз"/>
          <p:cNvSpPr txBox="1"/>
          <p:nvPr/>
        </p:nvSpPr>
        <p:spPr>
          <a:xfrm>
            <a:off x="349060" y="4437112"/>
            <a:ext cx="30225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Медленное забвение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820788" y="4437112"/>
            <a:ext cx="4091761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spc="50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оперативная память</a:t>
            </a:r>
            <a:endParaRPr lang="ru-RU" sz="2400" b="1" spc="50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Заголовок 3"/>
          <p:cNvSpPr>
            <a:spLocks noGrp="1"/>
          </p:cNvSpPr>
          <p:nvPr>
            <p:ph type="title"/>
          </p:nvPr>
        </p:nvSpPr>
        <p:spPr>
          <a:xfrm flipH="1">
            <a:off x="1214881" y="548680"/>
            <a:ext cx="6714238" cy="75713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/>
              </a:rPr>
              <a:t>Игра со зрителями</a:t>
            </a:r>
            <a:endParaRPr lang="ru-RU" sz="4800" b="1" cap="all" dirty="0">
              <a:ln w="9000" cmpd="sng">
                <a:solidFill>
                  <a:srgbClr val="FFFF00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6309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4" grpId="0" build="p"/>
      <p:bldP spid="16" grpId="0" build="p"/>
      <p:bldP spid="18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powerpointstore.com_5</Template>
  <TotalTime>2277</TotalTime>
  <Words>1081</Words>
  <Application>Microsoft Office PowerPoint</Application>
  <PresentationFormat>Экран (4:3)</PresentationFormat>
  <Paragraphs>313</Paragraphs>
  <Slides>39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Устройство ПК</vt:lpstr>
      <vt:lpstr>Устройство ПК</vt:lpstr>
      <vt:lpstr>Устройство ПК</vt:lpstr>
      <vt:lpstr>Устройство ПК</vt:lpstr>
      <vt:lpstr>Игра со зрителями</vt:lpstr>
      <vt:lpstr>Устройство ПК</vt:lpstr>
      <vt:lpstr>Игра со зрителями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</vt:lpstr>
      <vt:lpstr>Игра со зрителями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Безопасность</vt:lpstr>
      <vt:lpstr>Безопасность</vt:lpstr>
      <vt:lpstr>Безопасность</vt:lpstr>
      <vt:lpstr>Игра со зрителями</vt:lpstr>
      <vt:lpstr>Безопасность</vt:lpstr>
      <vt:lpstr>Безопасность</vt:lpstr>
      <vt:lpstr>История ПК</vt:lpstr>
      <vt:lpstr>История ПК</vt:lpstr>
      <vt:lpstr>Игра со зрителями</vt:lpstr>
      <vt:lpstr>История ПК</vt:lpstr>
      <vt:lpstr>История ПК</vt:lpstr>
      <vt:lpstr>История ПК</vt:lpstr>
      <vt:lpstr>Разное</vt:lpstr>
      <vt:lpstr>Разное</vt:lpstr>
      <vt:lpstr>Разное</vt:lpstr>
      <vt:lpstr>Разное</vt:lpstr>
      <vt:lpstr>Разное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Prepod</dc:creator>
  <cp:lastModifiedBy>Prepod</cp:lastModifiedBy>
  <cp:revision>114</cp:revision>
  <dcterms:created xsi:type="dcterms:W3CDTF">2017-11-29T08:21:22Z</dcterms:created>
  <dcterms:modified xsi:type="dcterms:W3CDTF">2017-12-25T11:56:04Z</dcterms:modified>
</cp:coreProperties>
</file>